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0" r:id="rId4"/>
    <p:sldId id="258" r:id="rId5"/>
    <p:sldId id="259" r:id="rId6"/>
    <p:sldId id="261" r:id="rId7"/>
    <p:sldId id="265" r:id="rId8"/>
    <p:sldId id="266" r:id="rId9"/>
    <p:sldId id="262" r:id="rId10"/>
    <p:sldId id="263"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632379AB-3606-447B-A307-FA8B01DFE7B6}" type="datetimeFigureOut">
              <a:rPr lang="en-US" smtClean="0"/>
              <a:t>9/8/2010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DFE1F09-9EFE-46A5-9410-839244C7580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632379AB-3606-447B-A307-FA8B01DFE7B6}" type="datetimeFigureOut">
              <a:rPr lang="en-US" smtClean="0"/>
              <a:t>9/8/2010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DFE1F09-9EFE-46A5-9410-839244C7580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632379AB-3606-447B-A307-FA8B01DFE7B6}" type="datetimeFigureOut">
              <a:rPr lang="en-US" smtClean="0"/>
              <a:t>9/8/2010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DFE1F09-9EFE-46A5-9410-839244C7580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632379AB-3606-447B-A307-FA8B01DFE7B6}" type="datetimeFigureOut">
              <a:rPr lang="en-US" smtClean="0"/>
              <a:t>9/8/2010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DFE1F09-9EFE-46A5-9410-839244C7580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632379AB-3606-447B-A307-FA8B01DFE7B6}" type="datetimeFigureOut">
              <a:rPr lang="en-US" smtClean="0"/>
              <a:t>9/8/2010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DFE1F09-9EFE-46A5-9410-839244C7580A}"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632379AB-3606-447B-A307-FA8B01DFE7B6}" type="datetimeFigureOut">
              <a:rPr lang="en-US" smtClean="0"/>
              <a:t>9/8/2010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DFE1F09-9EFE-46A5-9410-839244C758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Edward Taylor and the Metaphysical Poets</a:t>
            </a:r>
            <a:endParaRPr lang="en-US" dirty="0"/>
          </a:p>
        </p:txBody>
      </p:sp>
      <p:sp>
        <p:nvSpPr>
          <p:cNvPr id="3" name="Subtitle 2"/>
          <p:cNvSpPr>
            <a:spLocks noGrp="1"/>
          </p:cNvSpPr>
          <p:nvPr>
            <p:ph type="subTitle" idx="1"/>
          </p:nvPr>
        </p:nvSpPr>
        <p:spPr/>
        <p:txBody>
          <a:bodyPr/>
          <a:lstStyle/>
          <a:p>
            <a:r>
              <a:rPr lang="en-US" dirty="0" smtClean="0"/>
              <a:t>English 441</a:t>
            </a:r>
          </a:p>
          <a:p>
            <a:r>
              <a:rPr lang="en-US" dirty="0" smtClean="0"/>
              <a:t>September 8, 2010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How does Taylor’s poem differ </a:t>
            </a:r>
            <a:r>
              <a:rPr lang="en-US" smtClean="0"/>
              <a:t>from Donne’s? </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Metaphysical poets</a:t>
            </a:r>
            <a:endParaRPr lang="en-US" dirty="0"/>
          </a:p>
        </p:txBody>
      </p:sp>
      <p:sp>
        <p:nvSpPr>
          <p:cNvPr id="3" name="Content Placeholder 2"/>
          <p:cNvSpPr>
            <a:spLocks noGrp="1"/>
          </p:cNvSpPr>
          <p:nvPr>
            <p:ph idx="1"/>
          </p:nvPr>
        </p:nvSpPr>
        <p:spPr/>
        <p:txBody>
          <a:bodyPr/>
          <a:lstStyle/>
          <a:p>
            <a:r>
              <a:rPr lang="en-US" dirty="0" smtClean="0"/>
              <a:t>The term "metaphysical poets" designates the work of 17th-century English poets who were using similar methods and who revolted against the romantic conventionalism of Elizabethan love poetry that was prevalent from ~1550 – 1600. Think Shakespeare’s sonnets!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characteristics of metaphysical poetry</a:t>
            </a:r>
            <a:endParaRPr lang="en-US" dirty="0"/>
          </a:p>
        </p:txBody>
      </p:sp>
      <p:sp>
        <p:nvSpPr>
          <p:cNvPr id="3" name="Content Placeholder 2"/>
          <p:cNvSpPr>
            <a:spLocks noGrp="1"/>
          </p:cNvSpPr>
          <p:nvPr>
            <p:ph idx="1"/>
          </p:nvPr>
        </p:nvSpPr>
        <p:spPr/>
        <p:txBody>
          <a:bodyPr>
            <a:normAutofit/>
          </a:bodyPr>
          <a:lstStyle/>
          <a:p>
            <a:pPr lvl="1"/>
            <a:r>
              <a:rPr lang="en-US" sz="2400" dirty="0" smtClean="0"/>
              <a:t>a </a:t>
            </a:r>
            <a:r>
              <a:rPr lang="en-US" sz="2400" dirty="0" smtClean="0"/>
              <a:t>penchant for </a:t>
            </a:r>
            <a:r>
              <a:rPr lang="en-US" sz="2400" b="1" dirty="0" smtClean="0"/>
              <a:t>imagery</a:t>
            </a:r>
            <a:r>
              <a:rPr lang="en-US" sz="2400" dirty="0" smtClean="0"/>
              <a:t> that is novel, "</a:t>
            </a:r>
            <a:r>
              <a:rPr lang="en-US" sz="2400" dirty="0" err="1" smtClean="0"/>
              <a:t>unpoetical</a:t>
            </a:r>
            <a:r>
              <a:rPr lang="en-US" sz="2400" dirty="0" smtClean="0"/>
              <a:t>" and sometimes shocking, drawn from the commonplace (actual life) or the remote (erudite sources), including use of the metaphysical conceit </a:t>
            </a:r>
          </a:p>
          <a:p>
            <a:pPr lvl="1"/>
            <a:r>
              <a:rPr lang="en-US" sz="2400" dirty="0" smtClean="0"/>
              <a:t>The best metaphysical poetry is honest, </a:t>
            </a:r>
            <a:r>
              <a:rPr lang="en-US" sz="2400" b="1" dirty="0" smtClean="0"/>
              <a:t>unconventional</a:t>
            </a:r>
            <a:r>
              <a:rPr lang="en-US" sz="2400" dirty="0" smtClean="0"/>
              <a:t>, and reveals the poet's sense of the complexities and contradictions of life. It is </a:t>
            </a:r>
            <a:r>
              <a:rPr lang="en-US" sz="2400" b="1" dirty="0" smtClean="0"/>
              <a:t>intellectual</a:t>
            </a:r>
            <a:r>
              <a:rPr lang="en-US" sz="2400" dirty="0" smtClean="0"/>
              <a:t>, </a:t>
            </a:r>
            <a:r>
              <a:rPr lang="en-US" sz="2400" b="1" dirty="0" smtClean="0"/>
              <a:t>analytical</a:t>
            </a:r>
            <a:r>
              <a:rPr lang="en-US" sz="2400" dirty="0" smtClean="0"/>
              <a:t>, </a:t>
            </a:r>
            <a:r>
              <a:rPr lang="en-US" sz="2400" b="1" dirty="0" smtClean="0"/>
              <a:t>psychological</a:t>
            </a:r>
            <a:r>
              <a:rPr lang="en-US" sz="2400" dirty="0" smtClean="0"/>
              <a:t>, and </a:t>
            </a:r>
            <a:r>
              <a:rPr lang="en-US" sz="2400" b="1" dirty="0" smtClean="0"/>
              <a:t>bold</a:t>
            </a:r>
            <a:r>
              <a:rPr lang="en-US" sz="2400" dirty="0" smtClean="0"/>
              <a:t>; frequently it is absorbed in thoughts of death, physical love, and religious devotion.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Donne (1572-1631)</a:t>
            </a:r>
            <a:endParaRPr lang="en-US" dirty="0"/>
          </a:p>
        </p:txBody>
      </p:sp>
      <p:sp>
        <p:nvSpPr>
          <p:cNvPr id="3" name="Content Placeholder 2"/>
          <p:cNvSpPr>
            <a:spLocks noGrp="1"/>
          </p:cNvSpPr>
          <p:nvPr>
            <p:ph idx="1"/>
          </p:nvPr>
        </p:nvSpPr>
        <p:spPr/>
        <p:txBody>
          <a:bodyPr/>
          <a:lstStyle/>
          <a:p>
            <a:r>
              <a:rPr lang="en-US" dirty="0" smtClean="0"/>
              <a:t>In England,</a:t>
            </a:r>
            <a:r>
              <a:rPr lang="en-US" b="1" dirty="0" smtClean="0"/>
              <a:t> John Donne </a:t>
            </a:r>
            <a:r>
              <a:rPr lang="en-US" dirty="0" smtClean="0"/>
              <a:t>was </a:t>
            </a:r>
            <a:r>
              <a:rPr lang="en-US" dirty="0" smtClean="0"/>
              <a:t>the acknowledged leader of the metaphysical poets (though they themselves would not have used the term, nor have considered themselves to constitute a "school" of poetry).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America </a:t>
            </a:r>
            <a:endParaRPr lang="en-US" dirty="0"/>
          </a:p>
        </p:txBody>
      </p:sp>
      <p:sp>
        <p:nvSpPr>
          <p:cNvPr id="3" name="Content Placeholder 2"/>
          <p:cNvSpPr>
            <a:spLocks noGrp="1"/>
          </p:cNvSpPr>
          <p:nvPr>
            <p:ph idx="1"/>
          </p:nvPr>
        </p:nvSpPr>
        <p:spPr/>
        <p:txBody>
          <a:bodyPr/>
          <a:lstStyle/>
          <a:p>
            <a:r>
              <a:rPr lang="en-US" dirty="0" smtClean="0"/>
              <a:t>W</a:t>
            </a:r>
            <a:r>
              <a:rPr lang="en-US" dirty="0" smtClean="0"/>
              <a:t>e </a:t>
            </a:r>
            <a:r>
              <a:rPr lang="en-US" dirty="0" smtClean="0"/>
              <a:t>see </a:t>
            </a:r>
            <a:r>
              <a:rPr lang="en-US" dirty="0" smtClean="0"/>
              <a:t>the influence of these metaphysical poets in </a:t>
            </a:r>
            <a:r>
              <a:rPr lang="en-US" dirty="0" smtClean="0"/>
              <a:t>early America in the likes of Anne Bradstreet and Edward Taylor. We talked about Anne Bradstreet’s use of metaphysical conceits last week, specifically her poems “The Author to Her Book” and “In Reference to Her Children, 23 June 1659.”</a:t>
            </a:r>
          </a:p>
          <a:p>
            <a:r>
              <a:rPr lang="en-US" dirty="0" smtClean="0"/>
              <a:t>But in Edward Taylor, his leanings toward metaphysical poetry are even stronger, specifically his poems “</a:t>
            </a:r>
            <a:r>
              <a:rPr lang="en-US" dirty="0" err="1" smtClean="0"/>
              <a:t>Huswifery</a:t>
            </a:r>
            <a:r>
              <a:rPr lang="en-US" dirty="0" smtClean="0"/>
              <a:t>” and “A Fig for Thee, Oh! Death”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Metaphysical conceit</a:t>
            </a:r>
            <a:endParaRPr lang="en-US" dirty="0"/>
          </a:p>
        </p:txBody>
      </p:sp>
      <p:sp>
        <p:nvSpPr>
          <p:cNvPr id="3" name="Content Placeholder 2"/>
          <p:cNvSpPr>
            <a:spLocks noGrp="1"/>
          </p:cNvSpPr>
          <p:nvPr>
            <p:ph idx="1"/>
          </p:nvPr>
        </p:nvSpPr>
        <p:spPr/>
        <p:txBody>
          <a:bodyPr/>
          <a:lstStyle/>
          <a:p>
            <a:r>
              <a:rPr lang="en-US" dirty="0" smtClean="0"/>
              <a:t>A </a:t>
            </a:r>
            <a:r>
              <a:rPr lang="en-US" dirty="0" smtClean="0"/>
              <a:t>far-fetched </a:t>
            </a:r>
            <a:r>
              <a:rPr lang="en-US" dirty="0" smtClean="0"/>
              <a:t>and ingenious extended comparison used by metaphysical poets to explore all areas of knowledge. It finds telling and unusual analogies for the poet's ideas in the startlingly esoteric or the shockingly commonplace -- not the usual stuff of poetic metaphor.</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US" sz="3100" dirty="0" smtClean="0"/>
              <a:t>Compare </a:t>
            </a:r>
            <a:r>
              <a:rPr lang="en-US" sz="3100" dirty="0" smtClean="0"/>
              <a:t>John Donne’s “The Flea” </a:t>
            </a:r>
            <a:r>
              <a:rPr lang="en-US" sz="3100" dirty="0" smtClean="0"/>
              <a:t/>
            </a:r>
            <a:br>
              <a:rPr lang="en-US" sz="3100" dirty="0" smtClean="0"/>
            </a:br>
            <a:r>
              <a:rPr lang="en-US" sz="3100" dirty="0" smtClean="0"/>
              <a:t>to </a:t>
            </a:r>
            <a:r>
              <a:rPr lang="en-US" sz="3100" dirty="0" smtClean="0"/>
              <a:t>Edward Taylor’s “</a:t>
            </a:r>
            <a:r>
              <a:rPr lang="en-US" sz="3100" dirty="0" err="1" smtClean="0"/>
              <a:t>Huswifery</a:t>
            </a:r>
            <a:r>
              <a:rPr lang="en-US" sz="3100" dirty="0" smtClean="0"/>
              <a:t>” </a:t>
            </a:r>
            <a:r>
              <a:rPr lang="en-US" dirty="0" smtClean="0"/>
              <a:t/>
            </a:r>
            <a:br>
              <a:rPr lang="en-US" dirty="0" smtClean="0"/>
            </a:br>
            <a:endParaRPr lang="en-US" dirty="0"/>
          </a:p>
        </p:txBody>
      </p:sp>
      <p:sp>
        <p:nvSpPr>
          <p:cNvPr id="3" name="Content Placeholder 2"/>
          <p:cNvSpPr>
            <a:spLocks noGrp="1"/>
          </p:cNvSpPr>
          <p:nvPr>
            <p:ph idx="1"/>
          </p:nvPr>
        </p:nvSpPr>
        <p:spPr>
          <a:xfrm>
            <a:off x="457200" y="1295400"/>
            <a:ext cx="7239000" cy="5160336"/>
          </a:xfrm>
        </p:spPr>
        <p:txBody>
          <a:bodyPr>
            <a:normAutofit fontScale="55000" lnSpcReduction="20000"/>
          </a:bodyPr>
          <a:lstStyle/>
          <a:p>
            <a:pPr>
              <a:buNone/>
            </a:pPr>
            <a:r>
              <a:rPr lang="en-US" dirty="0" smtClean="0"/>
              <a:t>	MARK </a:t>
            </a:r>
            <a:r>
              <a:rPr lang="en-US" dirty="0" smtClean="0"/>
              <a:t>but this flea, and mark in this,</a:t>
            </a:r>
            <a:br>
              <a:rPr lang="en-US" dirty="0" smtClean="0"/>
            </a:br>
            <a:r>
              <a:rPr lang="en-US" dirty="0" smtClean="0"/>
              <a:t>How little that which thou </a:t>
            </a:r>
            <a:r>
              <a:rPr lang="en-US" dirty="0" err="1" smtClean="0"/>
              <a:t>deniest</a:t>
            </a:r>
            <a:r>
              <a:rPr lang="en-US" dirty="0" smtClean="0"/>
              <a:t> me is;</a:t>
            </a:r>
            <a:br>
              <a:rPr lang="en-US" dirty="0" smtClean="0"/>
            </a:br>
            <a:r>
              <a:rPr lang="en-US" dirty="0" smtClean="0"/>
              <a:t>It </a:t>
            </a:r>
            <a:r>
              <a:rPr lang="en-US" dirty="0" err="1" smtClean="0"/>
              <a:t>suck'd</a:t>
            </a:r>
            <a:r>
              <a:rPr lang="en-US" dirty="0" smtClean="0"/>
              <a:t> me first, and now sucks thee, </a:t>
            </a:r>
            <a:br>
              <a:rPr lang="en-US" dirty="0" smtClean="0"/>
            </a:br>
            <a:r>
              <a:rPr lang="en-US" dirty="0" smtClean="0"/>
              <a:t>And in this flea our two bloods mingled be.</a:t>
            </a:r>
            <a:br>
              <a:rPr lang="en-US" dirty="0" smtClean="0"/>
            </a:br>
            <a:r>
              <a:rPr lang="en-US" dirty="0" smtClean="0"/>
              <a:t>Thou </a:t>
            </a:r>
            <a:r>
              <a:rPr lang="en-US" dirty="0" err="1" smtClean="0"/>
              <a:t>know'st</a:t>
            </a:r>
            <a:r>
              <a:rPr lang="en-US" dirty="0" smtClean="0"/>
              <a:t> that this cannot be said</a:t>
            </a:r>
            <a:br>
              <a:rPr lang="en-US" dirty="0" smtClean="0"/>
            </a:br>
            <a:r>
              <a:rPr lang="en-US" dirty="0" smtClean="0"/>
              <a:t>A sin, nor shame, nor loss of maidenhead;</a:t>
            </a:r>
            <a:br>
              <a:rPr lang="en-US" dirty="0" smtClean="0"/>
            </a:br>
            <a:r>
              <a:rPr lang="en-US" dirty="0" smtClean="0"/>
              <a:t>   </a:t>
            </a:r>
            <a:r>
              <a:rPr lang="en-US" dirty="0" smtClean="0"/>
              <a:t>	Yet </a:t>
            </a:r>
            <a:r>
              <a:rPr lang="en-US" dirty="0" smtClean="0"/>
              <a:t>this enjoys before it woo,</a:t>
            </a:r>
            <a:br>
              <a:rPr lang="en-US" dirty="0" smtClean="0"/>
            </a:br>
            <a:r>
              <a:rPr lang="en-US" dirty="0" smtClean="0"/>
              <a:t>    </a:t>
            </a:r>
            <a:r>
              <a:rPr lang="en-US" dirty="0" smtClean="0"/>
              <a:t>	And </a:t>
            </a:r>
            <a:r>
              <a:rPr lang="en-US" dirty="0" err="1" smtClean="0"/>
              <a:t>pamper'd</a:t>
            </a:r>
            <a:r>
              <a:rPr lang="en-US" dirty="0" smtClean="0"/>
              <a:t> swells with one blood made of two;</a:t>
            </a:r>
            <a:br>
              <a:rPr lang="en-US" dirty="0" smtClean="0"/>
            </a:br>
            <a:r>
              <a:rPr lang="en-US" dirty="0" smtClean="0"/>
              <a:t>    </a:t>
            </a:r>
            <a:r>
              <a:rPr lang="en-US" dirty="0" smtClean="0"/>
              <a:t>	And </a:t>
            </a:r>
            <a:r>
              <a:rPr lang="en-US" dirty="0" smtClean="0"/>
              <a:t>this, alas ! is more than we would do.</a:t>
            </a:r>
            <a:br>
              <a:rPr lang="en-US" dirty="0" smtClean="0"/>
            </a:br>
            <a:r>
              <a:rPr lang="en-US" dirty="0" smtClean="0"/>
              <a:t/>
            </a:r>
            <a:br>
              <a:rPr lang="en-US" dirty="0" smtClean="0"/>
            </a:br>
            <a:r>
              <a:rPr lang="en-US" dirty="0" smtClean="0"/>
              <a:t>O stay, three lives in one flea spare,</a:t>
            </a:r>
            <a:br>
              <a:rPr lang="en-US" dirty="0" smtClean="0"/>
            </a:br>
            <a:r>
              <a:rPr lang="en-US" dirty="0" smtClean="0"/>
              <a:t>Where we almost, yea, more than married are.</a:t>
            </a:r>
            <a:br>
              <a:rPr lang="en-US" dirty="0" smtClean="0"/>
            </a:br>
            <a:r>
              <a:rPr lang="en-US" dirty="0" smtClean="0"/>
              <a:t>This flea is you and I, and this</a:t>
            </a:r>
            <a:br>
              <a:rPr lang="en-US" dirty="0" smtClean="0"/>
            </a:br>
            <a:r>
              <a:rPr lang="en-US" dirty="0" smtClean="0"/>
              <a:t>Our marriage bed, and marriage temple is.</a:t>
            </a:r>
            <a:br>
              <a:rPr lang="en-US" dirty="0" smtClean="0"/>
            </a:br>
            <a:r>
              <a:rPr lang="en-US" dirty="0" smtClean="0"/>
              <a:t>Though parents grudge, and you, we're met,</a:t>
            </a:r>
            <a:br>
              <a:rPr lang="en-US" dirty="0" smtClean="0"/>
            </a:br>
            <a:r>
              <a:rPr lang="en-US" dirty="0" smtClean="0"/>
              <a:t>And </a:t>
            </a:r>
            <a:r>
              <a:rPr lang="en-US" dirty="0" err="1" smtClean="0"/>
              <a:t>cloister'd</a:t>
            </a:r>
            <a:r>
              <a:rPr lang="en-US" dirty="0" smtClean="0"/>
              <a:t> in these living walls of jet.</a:t>
            </a:r>
            <a:br>
              <a:rPr lang="en-US" dirty="0" smtClean="0"/>
            </a:br>
            <a:r>
              <a:rPr lang="en-US" dirty="0" smtClean="0"/>
              <a:t>    </a:t>
            </a:r>
            <a:r>
              <a:rPr lang="en-US" dirty="0" smtClean="0"/>
              <a:t>	Though </a:t>
            </a:r>
            <a:r>
              <a:rPr lang="en-US" dirty="0" smtClean="0"/>
              <a:t>use make you apt to kill me,</a:t>
            </a:r>
            <a:br>
              <a:rPr lang="en-US" dirty="0" smtClean="0"/>
            </a:br>
            <a:r>
              <a:rPr lang="en-US" dirty="0" smtClean="0"/>
              <a:t>    </a:t>
            </a:r>
            <a:r>
              <a:rPr lang="en-US" dirty="0" smtClean="0"/>
              <a:t>	Let </a:t>
            </a:r>
            <a:r>
              <a:rPr lang="en-US" dirty="0" smtClean="0"/>
              <a:t>not to that self-murder added be,</a:t>
            </a:r>
            <a:br>
              <a:rPr lang="en-US" dirty="0" smtClean="0"/>
            </a:br>
            <a:r>
              <a:rPr lang="en-US" dirty="0" smtClean="0"/>
              <a:t>    </a:t>
            </a:r>
            <a:r>
              <a:rPr lang="en-US" dirty="0" smtClean="0"/>
              <a:t>	And </a:t>
            </a:r>
            <a:r>
              <a:rPr lang="en-US" dirty="0" smtClean="0"/>
              <a:t>sacrilege, three sins in killing three.</a:t>
            </a:r>
            <a:br>
              <a:rPr lang="en-US" dirty="0" smtClean="0"/>
            </a:br>
            <a:r>
              <a:rPr lang="en-US" dirty="0" smtClean="0"/>
              <a:t/>
            </a:r>
            <a:br>
              <a:rPr lang="en-US" dirty="0" smtClean="0"/>
            </a:br>
            <a:r>
              <a:rPr lang="en-US" dirty="0" smtClean="0"/>
              <a:t>Cruel and sudden, hast thou since</a:t>
            </a:r>
            <a:br>
              <a:rPr lang="en-US" dirty="0" smtClean="0"/>
            </a:br>
            <a:r>
              <a:rPr lang="en-US" dirty="0" smtClean="0"/>
              <a:t>Purpled thy nail in blood of innocence?</a:t>
            </a:r>
            <a:br>
              <a:rPr lang="en-US" dirty="0" smtClean="0"/>
            </a:br>
            <a:r>
              <a:rPr lang="en-US" dirty="0" smtClean="0"/>
              <a:t>Wherein could this flea guilty be,</a:t>
            </a:r>
            <a:br>
              <a:rPr lang="en-US" dirty="0" smtClean="0"/>
            </a:br>
            <a:r>
              <a:rPr lang="en-US" dirty="0" smtClean="0"/>
              <a:t>Except in that drop which it </a:t>
            </a:r>
            <a:r>
              <a:rPr lang="en-US" dirty="0" err="1" smtClean="0"/>
              <a:t>suck'd</a:t>
            </a:r>
            <a:r>
              <a:rPr lang="en-US" dirty="0" smtClean="0"/>
              <a:t> from thee?</a:t>
            </a:r>
            <a:br>
              <a:rPr lang="en-US" dirty="0" smtClean="0"/>
            </a:br>
            <a:r>
              <a:rPr lang="en-US" dirty="0" smtClean="0"/>
              <a:t>Yet thou </a:t>
            </a:r>
            <a:r>
              <a:rPr lang="en-US" dirty="0" err="1" smtClean="0"/>
              <a:t>triumph'st</a:t>
            </a:r>
            <a:r>
              <a:rPr lang="en-US" dirty="0" smtClean="0"/>
              <a:t>, and </a:t>
            </a:r>
            <a:r>
              <a:rPr lang="en-US" dirty="0" err="1" smtClean="0"/>
              <a:t>say'st</a:t>
            </a:r>
            <a:r>
              <a:rPr lang="en-US" dirty="0" smtClean="0"/>
              <a:t> that thou</a:t>
            </a:r>
            <a:br>
              <a:rPr lang="en-US" dirty="0" smtClean="0"/>
            </a:br>
            <a:r>
              <a:rPr lang="en-US" dirty="0" err="1" smtClean="0"/>
              <a:t>Find'st</a:t>
            </a:r>
            <a:r>
              <a:rPr lang="en-US" dirty="0" smtClean="0"/>
              <a:t> </a:t>
            </a:r>
            <a:r>
              <a:rPr lang="en-US" dirty="0" smtClean="0"/>
              <a:t>not thyself nor me the weaker now.</a:t>
            </a:r>
            <a:br>
              <a:rPr lang="en-US" dirty="0" smtClean="0"/>
            </a:br>
            <a:r>
              <a:rPr lang="en-US" dirty="0" smtClean="0"/>
              <a:t>	</a:t>
            </a:r>
            <a:r>
              <a:rPr lang="en-US" dirty="0" err="1" smtClean="0"/>
              <a:t>'Tis</a:t>
            </a:r>
            <a:r>
              <a:rPr lang="en-US" dirty="0" smtClean="0"/>
              <a:t> </a:t>
            </a:r>
            <a:r>
              <a:rPr lang="en-US" dirty="0" smtClean="0"/>
              <a:t>true ; then learn how false fears be;</a:t>
            </a:r>
            <a:br>
              <a:rPr lang="en-US" dirty="0" smtClean="0"/>
            </a:br>
            <a:r>
              <a:rPr lang="en-US" dirty="0" smtClean="0"/>
              <a:t>	Just </a:t>
            </a:r>
            <a:r>
              <a:rPr lang="en-US" dirty="0" smtClean="0"/>
              <a:t>so much </a:t>
            </a:r>
            <a:r>
              <a:rPr lang="en-US" dirty="0" err="1" smtClean="0"/>
              <a:t>honour</a:t>
            </a:r>
            <a:r>
              <a:rPr lang="en-US" dirty="0" smtClean="0"/>
              <a:t>, when thou </a:t>
            </a:r>
            <a:r>
              <a:rPr lang="en-US" dirty="0" err="1" smtClean="0"/>
              <a:t>yield'st</a:t>
            </a:r>
            <a:r>
              <a:rPr lang="en-US" dirty="0" smtClean="0"/>
              <a:t> to me,</a:t>
            </a:r>
            <a:br>
              <a:rPr lang="en-US" dirty="0" smtClean="0"/>
            </a:br>
            <a:r>
              <a:rPr lang="en-US" dirty="0" smtClean="0"/>
              <a:t>	Will </a:t>
            </a:r>
            <a:r>
              <a:rPr lang="en-US" dirty="0" smtClean="0"/>
              <a:t>waste, as this flea's death took life from thee</a:t>
            </a:r>
            <a:r>
              <a:rPr lang="en-US" dirty="0" smtClean="0"/>
              <a:t>.	1633</a:t>
            </a:r>
            <a:r>
              <a:rPr lang="en-US" dirty="0" smtClean="0"/>
              <a:t>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Edward Taylor</a:t>
            </a:r>
            <a:endParaRPr lang="en-US" dirty="0"/>
          </a:p>
        </p:txBody>
      </p:sp>
      <p:sp>
        <p:nvSpPr>
          <p:cNvPr id="3" name="Content Placeholder 2"/>
          <p:cNvSpPr>
            <a:spLocks noGrp="1"/>
          </p:cNvSpPr>
          <p:nvPr>
            <p:ph idx="1"/>
          </p:nvPr>
        </p:nvSpPr>
        <p:spPr/>
        <p:txBody>
          <a:bodyPr/>
          <a:lstStyle/>
          <a:p>
            <a:r>
              <a:rPr lang="en-US" dirty="0" smtClean="0"/>
              <a:t>Note the use of domestic imagery in "</a:t>
            </a:r>
            <a:r>
              <a:rPr lang="en-US" dirty="0" err="1" smtClean="0"/>
              <a:t>Huswifery</a:t>
            </a:r>
            <a:r>
              <a:rPr lang="en-US" dirty="0" smtClean="0"/>
              <a:t>."  Why do you think Taylor chooses imagery taken from the domestic sphere to express his religious sentiments in this poem?  </a:t>
            </a:r>
            <a:endParaRPr lang="en-US" dirty="0" smtClean="0"/>
          </a:p>
          <a:p>
            <a:r>
              <a:rPr lang="en-US" dirty="0" smtClean="0"/>
              <a:t>Is </a:t>
            </a:r>
            <a:r>
              <a:rPr lang="en-US" dirty="0" smtClean="0"/>
              <a:t>it significant that his God is here presented as a housewife rather than, say, a judge or a soldier?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Compare John Donne’s </a:t>
            </a:r>
            <a:br>
              <a:rPr lang="en-US" sz="2400" dirty="0" smtClean="0"/>
            </a:br>
            <a:r>
              <a:rPr lang="en-US" sz="2400" dirty="0" smtClean="0"/>
              <a:t>“Death be not proud” to </a:t>
            </a:r>
            <a:br>
              <a:rPr lang="en-US" sz="2400" dirty="0" smtClean="0"/>
            </a:br>
            <a:r>
              <a:rPr lang="en-US" sz="2400" dirty="0" err="1" smtClean="0"/>
              <a:t>taylor’s</a:t>
            </a:r>
            <a:r>
              <a:rPr lang="en-US" sz="2400" dirty="0" smtClean="0"/>
              <a:t> “a fig for thee, oh! Death” </a:t>
            </a:r>
            <a:endParaRPr lang="en-US" sz="2400"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DEATH be not proud, though some have called thee</a:t>
            </a:r>
          </a:p>
          <a:p>
            <a:pPr>
              <a:buNone/>
            </a:pPr>
            <a:r>
              <a:rPr lang="en-US" dirty="0" smtClean="0"/>
              <a:t>Mighty and </a:t>
            </a:r>
            <a:r>
              <a:rPr lang="en-US" dirty="0" err="1" smtClean="0"/>
              <a:t>dreadfull</a:t>
            </a:r>
            <a:r>
              <a:rPr lang="en-US" dirty="0" smtClean="0"/>
              <a:t>, for, thou art not so,</a:t>
            </a:r>
          </a:p>
          <a:p>
            <a:pPr>
              <a:buNone/>
            </a:pPr>
            <a:r>
              <a:rPr lang="en-US" dirty="0" smtClean="0"/>
              <a:t>For, those, whom thou </a:t>
            </a:r>
            <a:r>
              <a:rPr lang="en-US" dirty="0" err="1" smtClean="0"/>
              <a:t>think'st</a:t>
            </a:r>
            <a:r>
              <a:rPr lang="en-US" dirty="0" smtClean="0"/>
              <a:t>, thou dost overthrow,</a:t>
            </a:r>
          </a:p>
          <a:p>
            <a:pPr>
              <a:buNone/>
            </a:pPr>
            <a:r>
              <a:rPr lang="en-US" dirty="0" smtClean="0"/>
              <a:t>Die not, </a:t>
            </a:r>
            <a:r>
              <a:rPr lang="en-US" dirty="0" err="1" smtClean="0"/>
              <a:t>poore</a:t>
            </a:r>
            <a:r>
              <a:rPr lang="en-US" dirty="0" smtClean="0"/>
              <a:t> death, nor yet canst thou kill me.</a:t>
            </a:r>
          </a:p>
          <a:p>
            <a:pPr>
              <a:buNone/>
            </a:pPr>
            <a:r>
              <a:rPr lang="en-US" dirty="0" smtClean="0"/>
              <a:t>From rest and </a:t>
            </a:r>
            <a:r>
              <a:rPr lang="en-US" dirty="0" err="1" smtClean="0"/>
              <a:t>sleepe</a:t>
            </a:r>
            <a:r>
              <a:rPr lang="en-US" dirty="0" smtClean="0"/>
              <a:t>, which but thy pictures bee,</a:t>
            </a:r>
          </a:p>
          <a:p>
            <a:pPr>
              <a:buNone/>
            </a:pPr>
            <a:r>
              <a:rPr lang="en-US" dirty="0" smtClean="0"/>
              <a:t>Much pleasure, then from thee, much more must flow,</a:t>
            </a:r>
          </a:p>
          <a:p>
            <a:pPr>
              <a:buNone/>
            </a:pPr>
            <a:r>
              <a:rPr lang="en-US" dirty="0" smtClean="0"/>
              <a:t>And soonest our best men with thee doe </a:t>
            </a:r>
            <a:r>
              <a:rPr lang="en-US" dirty="0" err="1" smtClean="0"/>
              <a:t>goe</a:t>
            </a:r>
            <a:r>
              <a:rPr lang="en-US" dirty="0" smtClean="0"/>
              <a:t>,</a:t>
            </a:r>
          </a:p>
          <a:p>
            <a:pPr>
              <a:buNone/>
            </a:pPr>
            <a:r>
              <a:rPr lang="en-US" dirty="0" smtClean="0"/>
              <a:t>Rest of their bones, and </a:t>
            </a:r>
            <a:r>
              <a:rPr lang="en-US" dirty="0" err="1" smtClean="0"/>
              <a:t>soules</a:t>
            </a:r>
            <a:r>
              <a:rPr lang="en-US" dirty="0" smtClean="0"/>
              <a:t> </a:t>
            </a:r>
            <a:r>
              <a:rPr lang="en-US" dirty="0" err="1" smtClean="0"/>
              <a:t>deliverie</a:t>
            </a:r>
            <a:r>
              <a:rPr lang="en-US" dirty="0" smtClean="0"/>
              <a:t>.</a:t>
            </a:r>
          </a:p>
          <a:p>
            <a:pPr>
              <a:buNone/>
            </a:pPr>
            <a:r>
              <a:rPr lang="en-US" dirty="0" smtClean="0"/>
              <a:t>Thou art slave to Fate, Chance, kings, and desperate men,</a:t>
            </a:r>
          </a:p>
          <a:p>
            <a:pPr>
              <a:buNone/>
            </a:pPr>
            <a:r>
              <a:rPr lang="en-US" dirty="0" smtClean="0"/>
              <a:t>And dost with </a:t>
            </a:r>
            <a:r>
              <a:rPr lang="en-US" dirty="0" err="1" smtClean="0"/>
              <a:t>poyson</a:t>
            </a:r>
            <a:r>
              <a:rPr lang="en-US" dirty="0" smtClean="0"/>
              <a:t>, </a:t>
            </a:r>
            <a:r>
              <a:rPr lang="en-US" dirty="0" err="1" smtClean="0"/>
              <a:t>warre</a:t>
            </a:r>
            <a:r>
              <a:rPr lang="en-US" dirty="0" smtClean="0"/>
              <a:t>, and </a:t>
            </a:r>
            <a:r>
              <a:rPr lang="en-US" dirty="0" err="1" smtClean="0"/>
              <a:t>sicknesse</a:t>
            </a:r>
            <a:r>
              <a:rPr lang="en-US" dirty="0" smtClean="0"/>
              <a:t> dwell,</a:t>
            </a:r>
          </a:p>
          <a:p>
            <a:pPr>
              <a:buNone/>
            </a:pPr>
            <a:r>
              <a:rPr lang="en-US" dirty="0" smtClean="0"/>
              <a:t>And </a:t>
            </a:r>
            <a:r>
              <a:rPr lang="en-US" dirty="0" err="1" smtClean="0"/>
              <a:t>poppie</a:t>
            </a:r>
            <a:r>
              <a:rPr lang="en-US" dirty="0" smtClean="0"/>
              <a:t>, or </a:t>
            </a:r>
            <a:r>
              <a:rPr lang="en-US" dirty="0" err="1" smtClean="0"/>
              <a:t>charmes</a:t>
            </a:r>
            <a:r>
              <a:rPr lang="en-US" dirty="0" smtClean="0"/>
              <a:t> can make us </a:t>
            </a:r>
            <a:r>
              <a:rPr lang="en-US" dirty="0" err="1" smtClean="0"/>
              <a:t>sleepe</a:t>
            </a:r>
            <a:r>
              <a:rPr lang="en-US" dirty="0" smtClean="0"/>
              <a:t> as well,</a:t>
            </a:r>
          </a:p>
          <a:p>
            <a:pPr>
              <a:buNone/>
            </a:pPr>
            <a:r>
              <a:rPr lang="en-US" dirty="0" smtClean="0"/>
              <a:t>And better then thy </a:t>
            </a:r>
            <a:r>
              <a:rPr lang="en-US" dirty="0" err="1" smtClean="0"/>
              <a:t>stroake</a:t>
            </a:r>
            <a:r>
              <a:rPr lang="en-US" dirty="0" smtClean="0"/>
              <a:t>; why </a:t>
            </a:r>
            <a:r>
              <a:rPr lang="en-US" dirty="0" err="1" smtClean="0"/>
              <a:t>swell'st</a:t>
            </a:r>
            <a:r>
              <a:rPr lang="en-US" dirty="0" smtClean="0"/>
              <a:t> thou then;</a:t>
            </a:r>
          </a:p>
          <a:p>
            <a:pPr>
              <a:buNone/>
            </a:pPr>
            <a:r>
              <a:rPr lang="en-US" dirty="0" smtClean="0"/>
              <a:t>	One </a:t>
            </a:r>
            <a:r>
              <a:rPr lang="en-US" dirty="0" smtClean="0"/>
              <a:t>short </a:t>
            </a:r>
            <a:r>
              <a:rPr lang="en-US" dirty="0" err="1" smtClean="0"/>
              <a:t>sleepe</a:t>
            </a:r>
            <a:r>
              <a:rPr lang="en-US" dirty="0" smtClean="0"/>
              <a:t> past, wee wake eternally,</a:t>
            </a:r>
          </a:p>
          <a:p>
            <a:pPr>
              <a:buNone/>
            </a:pPr>
            <a:r>
              <a:rPr lang="en-US" dirty="0" smtClean="0"/>
              <a:t>	And </a:t>
            </a:r>
            <a:r>
              <a:rPr lang="en-US" dirty="0" smtClean="0"/>
              <a:t>death shall be no more; death, thou </a:t>
            </a:r>
            <a:r>
              <a:rPr lang="en-US" dirty="0" err="1" smtClean="0"/>
              <a:t>shalt</a:t>
            </a:r>
            <a:r>
              <a:rPr lang="en-US" dirty="0" smtClean="0"/>
              <a:t> die</a:t>
            </a:r>
            <a:r>
              <a:rPr lang="en-US" dirty="0" smtClean="0"/>
              <a:t>.  1633</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TotalTime>
  <Words>489</Words>
  <Application>Microsoft Office PowerPoint</Application>
  <PresentationFormat>On-screen Show (4:3)</PresentationFormat>
  <Paragraphs>36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Edward Taylor and the Metaphysical Poets</vt:lpstr>
      <vt:lpstr>The Metaphysical poets</vt:lpstr>
      <vt:lpstr>Some characteristics of metaphysical poetry</vt:lpstr>
      <vt:lpstr>John Donne (1572-1631)</vt:lpstr>
      <vt:lpstr>In America </vt:lpstr>
      <vt:lpstr>Metaphysical conceit</vt:lpstr>
      <vt:lpstr>Compare John Donne’s “The Flea”  to Edward Taylor’s “Huswifery”  </vt:lpstr>
      <vt:lpstr>Edward Taylor</vt:lpstr>
      <vt:lpstr>Compare John Donne’s  “Death be not proud” to  taylor’s “a fig for thee, oh! Death” </vt:lpstr>
      <vt:lpstr>Slide 10</vt:lpstr>
      <vt:lpstr>Slide 11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Edward Taylor and the Metaphysical Poets</dc:title>
  <dc:creator>Sean M. George</dc:creator>
  <cp:lastModifiedBy>Sean M. George</cp:lastModifiedBy>
  <cp:revision>2</cp:revision>
  <dcterms:created xsi:type="dcterms:W3CDTF">2010-09-08T14:28:21Z</dcterms:created>
  <dcterms:modified xsi:type="dcterms:W3CDTF">2010-09-08T14:41:44Z</dcterms:modified>
</cp:coreProperties>
</file>